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8" r:id="rId12"/>
    <p:sldId id="316" r:id="rId13"/>
    <p:sldId id="317" r:id="rId14"/>
    <p:sldId id="319" r:id="rId15"/>
    <p:sldId id="322" r:id="rId16"/>
    <p:sldId id="323" r:id="rId17"/>
    <p:sldId id="324" r:id="rId18"/>
    <p:sldId id="325" r:id="rId19"/>
    <p:sldId id="320" r:id="rId20"/>
    <p:sldId id="326" r:id="rId21"/>
    <p:sldId id="327" r:id="rId22"/>
    <p:sldId id="328" r:id="rId23"/>
    <p:sldId id="329" r:id="rId24"/>
    <p:sldId id="321" r:id="rId25"/>
    <p:sldId id="330" r:id="rId26"/>
    <p:sldId id="331" r:id="rId27"/>
    <p:sldId id="332" r:id="rId28"/>
    <p:sldId id="333" r:id="rId29"/>
    <p:sldId id="334" r:id="rId30"/>
    <p:sldId id="335" r:id="rId31"/>
    <p:sldId id="340" r:id="rId32"/>
    <p:sldId id="341" r:id="rId33"/>
    <p:sldId id="342" r:id="rId34"/>
    <p:sldId id="343" r:id="rId35"/>
    <p:sldId id="348" r:id="rId36"/>
    <p:sldId id="336" r:id="rId37"/>
    <p:sldId id="349" r:id="rId38"/>
    <p:sldId id="350" r:id="rId39"/>
    <p:sldId id="351" r:id="rId40"/>
    <p:sldId id="352" r:id="rId41"/>
    <p:sldId id="337" r:id="rId42"/>
    <p:sldId id="344" r:id="rId43"/>
    <p:sldId id="345" r:id="rId44"/>
    <p:sldId id="346" r:id="rId45"/>
    <p:sldId id="347" r:id="rId46"/>
    <p:sldId id="338" r:id="rId47"/>
    <p:sldId id="353" r:id="rId48"/>
    <p:sldId id="354" r:id="rId49"/>
    <p:sldId id="355" r:id="rId50"/>
    <p:sldId id="356" r:id="rId51"/>
    <p:sldId id="339" r:id="rId52"/>
    <p:sldId id="357" r:id="rId53"/>
    <p:sldId id="358" r:id="rId54"/>
    <p:sldId id="359" r:id="rId55"/>
    <p:sldId id="360" r:id="rId56"/>
    <p:sldId id="308" r:id="rId57"/>
    <p:sldId id="361" r:id="rId58"/>
    <p:sldId id="362" r:id="rId5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BC2CE-682C-4D1B-970C-673EB22EE2AB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C98B1-A700-4620-9028-FCC41ED1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0916E7-2D92-46E8-BBCA-91BDF90DE9B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9630D7-E467-47AF-A3E4-26BA34FA5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Jeopardy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Modified Jeopardy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jointly distributed RVs, </a:t>
            </a:r>
            <a:r>
              <a:rPr lang="en-US" dirty="0" err="1" smtClean="0"/>
              <a:t>Cov</a:t>
            </a:r>
            <a:r>
              <a:rPr lang="en-US" dirty="0" smtClean="0"/>
              <a:t>(X,Y)=0, E(X)=6, E(XY)=12, what is E(Y)?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Expectations (300) 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Cov</a:t>
            </a:r>
            <a:r>
              <a:rPr lang="en-US" dirty="0" smtClean="0"/>
              <a:t>(X,Y)=0 imply X is independent of 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Expectations (300) 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dirty="0" smtClean="0"/>
              <a:t>If Y has E(Y)=2 and SD(Y)=1 and X=Y^2-6Y+3, what is E(X)? Is there enough information given to get SD(X)?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Expectations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and Y are jointly distributed RVs with correlation .5, V(X)=10, and V(Y)=6. What is </a:t>
            </a:r>
            <a:r>
              <a:rPr lang="en-US" dirty="0" err="1" smtClean="0"/>
              <a:t>Var</a:t>
            </a:r>
            <a:r>
              <a:rPr lang="en-US" dirty="0" smtClean="0"/>
              <a:t>(2X-Y)?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Expectations (500)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CLT is an example of this type of convergence result.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Convergence Related (100)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a random sample of n observations, where E(X) and V(X) exist, then X-bar converges in quadratic mean to this value.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Convergence Related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Gamma(2,3), and we have a random sample of 30 variables that behave like X, what does X-bar converge in probability to? How do you justify this?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Convergence Related (300)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Poisson(6), then Y=X-6/</a:t>
            </a:r>
            <a:r>
              <a:rPr lang="en-US" dirty="0" err="1" smtClean="0"/>
              <a:t>sqrt</a:t>
            </a:r>
            <a:r>
              <a:rPr lang="en-US" dirty="0" smtClean="0"/>
              <a:t>(6) converges in distribution to this distribution.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Convergence Related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from any unknown distribution with E(X) and V(X) finite, what can you say about the distribution of X-bar for a random sample of 60 variables from X’s distribution?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Convergence Related (500)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to model the number of trains arriving at an Amtrak station in an hour if in the past year, there have been 3 trains hour arriving, on average, each hour?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Discrete Distribution (100)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30579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015"/>
                <a:gridCol w="1975185"/>
                <a:gridCol w="1752600"/>
                <a:gridCol w="1676400"/>
                <a:gridCol w="1371598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that Continuous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Rules for Expectations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Convergence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that Discrete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Xforms</a:t>
                      </a:r>
                      <a:r>
                        <a:rPr lang="en-US" dirty="0" smtClean="0"/>
                        <a:t> of All Types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to model the number of times a person takes a shot in basketball before making a total of five baskets?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Discrete Distribution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for </a:t>
            </a:r>
            <a:r>
              <a:rPr lang="en-US" dirty="0" err="1" smtClean="0"/>
              <a:t>modelling</a:t>
            </a:r>
            <a:r>
              <a:rPr lang="en-US" dirty="0" smtClean="0"/>
              <a:t> the size of a population of wild animals based on a capture-recapture method?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Discrete Distribution (300)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for modeling t-shirt sales for a store where there are 4 shirt sizes, and they plan to order 900 shirts?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Discrete Distribution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to model the number of successful police stings out of a fixed number of planned stings in a given month assuming the stings are independent?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Discrete Distribution (500)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Y_1,Y_2,Y_3, and Y_4 are all Geometric(.7), what distribution does the sum of the Y’s have? (How do you know?)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Xforms</a:t>
            </a:r>
            <a:r>
              <a:rPr lang="en-US" dirty="0" smtClean="0"/>
              <a:t> of All Types (100)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 is Uniform(6,10), what are appropriate methods to find the </a:t>
            </a:r>
            <a:r>
              <a:rPr lang="en-US" dirty="0" err="1" smtClean="0"/>
              <a:t>pdf</a:t>
            </a:r>
            <a:r>
              <a:rPr lang="en-US" dirty="0" smtClean="0"/>
              <a:t> of X=Y^2+6?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Xforms</a:t>
            </a:r>
            <a:r>
              <a:rPr lang="en-US" dirty="0" smtClean="0"/>
              <a:t> of All Types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independent, each Exp(2), and Z=X+Y, and W=X, what methods will give you the joint density for Z and W?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Xforms</a:t>
            </a:r>
            <a:r>
              <a:rPr lang="en-US" dirty="0" smtClean="0"/>
              <a:t> of All Types (300)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independent Gamma RVs, what methods exist to find the </a:t>
            </a:r>
            <a:r>
              <a:rPr lang="en-US" dirty="0" err="1" smtClean="0"/>
              <a:t>pdf</a:t>
            </a:r>
            <a:r>
              <a:rPr lang="en-US" dirty="0" smtClean="0"/>
              <a:t> of W=2X+3Y?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Xforms</a:t>
            </a:r>
            <a:r>
              <a:rPr lang="en-US" dirty="0" smtClean="0"/>
              <a:t> of All Types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neat matrix required to do the method of 2-D </a:t>
            </a:r>
            <a:r>
              <a:rPr lang="en-US" dirty="0" err="1" smtClean="0"/>
              <a:t>xforms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Xforms</a:t>
            </a:r>
            <a:r>
              <a:rPr lang="en-US" dirty="0" smtClean="0"/>
              <a:t> of All Types (500)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30579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600200"/>
                <a:gridCol w="1676400"/>
                <a:gridCol w="1676400"/>
                <a:gridCol w="1371598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Standardization Fun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Pesky Integrals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Basics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Anything Conditional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Double Categories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might be appropriate for jointly modeling test scores for two exams where each exam’s marginal distribution was symmetric?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that Continuous Distribution (100)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you would compute if you wanted to find P(X&gt;16) when X was normally distribution, mean 12, SD 4.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 Fun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Binomial (1000,.4), this is the method you could use to approximate P(X&gt;425).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 Fun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extra “boost” to any continuous approximation of a discrete distribution, designed to improve the approximation.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 Fun (600)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has mean 20 and standard deviation 2, and we have a random sample of 36 observations from X’s distribution, this is how you would find P(X-bar&lt;19).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 Fun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good values for n and p for the Normal approximation to the Binomial, and good values for lambda for the similar approximation to the Poisson?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 Fun (1000)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category, let X and Y denote random variables with joint </a:t>
            </a:r>
            <a:r>
              <a:rPr lang="en-US" dirty="0" err="1" smtClean="0"/>
              <a:t>pdf</a:t>
            </a:r>
            <a:r>
              <a:rPr lang="en-US" dirty="0" smtClean="0"/>
              <a:t> given by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0&lt;y&lt;x&lt; infinity</a:t>
            </a:r>
          </a:p>
          <a:p>
            <a:endParaRPr lang="en-US" dirty="0" smtClean="0"/>
          </a:p>
          <a:p>
            <a:r>
              <a:rPr lang="en-US" dirty="0" smtClean="0"/>
              <a:t>You may refer to the joint just as f(</a:t>
            </a:r>
            <a:r>
              <a:rPr lang="en-US" dirty="0" err="1" smtClean="0"/>
              <a:t>x,y</a:t>
            </a:r>
            <a:r>
              <a:rPr lang="en-US" dirty="0" smtClean="0"/>
              <a:t>) but bear the bounds in mind for this category.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Pesky Integrals (Setup)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427514"/>
          <a:ext cx="3048000" cy="1306286"/>
        </p:xfrm>
        <a:graphic>
          <a:graphicData uri="http://schemas.openxmlformats.org/presentationml/2006/ole">
            <p:oleObj spid="_x0000_s1026" name="Equation" r:id="rId3" imgW="977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an integral (or integrals) to find P(Y&gt;5, X&gt;4)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Pesky Integrals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an integral (or integrals) to find P(Y&lt;3, X&lt;6)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Pesky Integrals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an integral (or integrals) to find P(X&gt;2Y)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Pesky Integrals (600)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an integral (or integrals) to find E(X)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Pesky Integrals (800)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to model the proportion of voters who favor a candidate?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that Continuous Distribution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an integral (or integrals) to find E(XY)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Pesky Integrals (1000)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three axioms of probability.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Basics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trying to carry 10 total objects and you decide to give 2 randomly to a friend to carry, this is the number of total object arrangements your friend might end up with.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Basics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license plates had to have the following format (L=letter, N=number): LLNNLL, and repeated letters and digits were not allowed, how many possible license plates could be made?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Basics (600)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were asked for P(B|A) and all you had was marginal info about B, B complement, A given B, and A given B complement, this is how you would find the desired probability.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Basics (800)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just taken a test for a rare disease and received a positive test result, this is the value you should focus on to determine the probability you actually have the disease.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Basics (1000)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independent, then the </a:t>
            </a:r>
            <a:r>
              <a:rPr lang="en-US" dirty="0" err="1" smtClean="0"/>
              <a:t>pdf</a:t>
            </a:r>
            <a:r>
              <a:rPr lang="en-US" dirty="0" smtClean="0"/>
              <a:t> of X given Y is equivalent to this </a:t>
            </a:r>
            <a:r>
              <a:rPr lang="en-US" dirty="0" err="1" smtClean="0"/>
              <a:t>pdf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Conditional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given Y is Normal(Y, 2), and Y is Uniform(0,4), then E(X) is equal to this value.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Conditional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given Y is Normal(Y, 2), and Y is Uniform(0,4), then V(X) could be found by computing this expression (or using this technique)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Conditional (600)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prisoners are up for parole, but only 2 will get it. Prisoner C asks a guard for the name of one of the prisoners who is going to be paroled. The guard says “Prisoner A”. Prisoner C is very unhappy as his chances of parole are now ½ instead of 2/3 because either he or prisoner B will get released in addition to A. What if anything is wrong with Prisoner C’s reasoning?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Conditional (800)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would be appropriate for modeling response times for a machine where you expect most times to be short and few to be large, where time is not measured in discrete units?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that Continuous Distribution (300)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conditioning method of </a:t>
            </a:r>
            <a:r>
              <a:rPr lang="en-US" dirty="0" err="1" smtClean="0"/>
              <a:t>xforms</a:t>
            </a:r>
            <a:r>
              <a:rPr lang="en-US" dirty="0" smtClean="0"/>
              <a:t> relies on the fact that a joint </a:t>
            </a:r>
            <a:r>
              <a:rPr lang="en-US" dirty="0" err="1" smtClean="0"/>
              <a:t>pdf</a:t>
            </a:r>
            <a:r>
              <a:rPr lang="en-US" dirty="0" smtClean="0"/>
              <a:t> can be rewritten as this product.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Conditional (1000)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Markov chain with 3 absorbing sets in addition to the entire sample space is called this.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Uniform(0,100), this theorem could be applied to find an interval in which 75% of the distribution of X lies.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discrete distribution that is </a:t>
            </a:r>
            <a:r>
              <a:rPr lang="en-US" dirty="0" err="1" smtClean="0"/>
              <a:t>memoryless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(600)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Bivariate</a:t>
            </a:r>
            <a:r>
              <a:rPr lang="en-US" dirty="0" smtClean="0"/>
              <a:t> normal random variables have marginal distributions which have this distribution.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(Note you don’t need these formulas, but knowing the distribution is a neat fact.)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(800)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Martingales, Markov Chains, and Poisson processes are all examples of this type of process.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(1000)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8642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Final Exam is Saturday, December 18th, 2-5 in Merrill 03</a:t>
            </a:r>
          </a:p>
          <a:p>
            <a:endParaRPr lang="en-US" dirty="0" smtClean="0"/>
          </a:p>
          <a:p>
            <a:r>
              <a:rPr lang="en-US" dirty="0" smtClean="0"/>
              <a:t>You can bring a two-sided page of notes and calculator, plus pen/pencils.</a:t>
            </a:r>
          </a:p>
          <a:p>
            <a:endParaRPr lang="en-US" dirty="0" smtClean="0"/>
          </a:p>
          <a:p>
            <a:r>
              <a:rPr lang="en-US" dirty="0" smtClean="0"/>
              <a:t>Exam Week Office Hours:</a:t>
            </a:r>
          </a:p>
          <a:p>
            <a:pPr lvl="1"/>
            <a:r>
              <a:rPr lang="en-US" dirty="0" smtClean="0"/>
              <a:t>Wednesday 3-5</a:t>
            </a:r>
          </a:p>
          <a:p>
            <a:pPr lvl="1"/>
            <a:r>
              <a:rPr lang="en-US" dirty="0" smtClean="0"/>
              <a:t>Thursday 1-4</a:t>
            </a:r>
          </a:p>
          <a:p>
            <a:pPr lvl="1"/>
            <a:r>
              <a:rPr lang="en-US" dirty="0" smtClean="0"/>
              <a:t>Friday – 1-4</a:t>
            </a:r>
          </a:p>
          <a:p>
            <a:endParaRPr lang="en-US" dirty="0" smtClean="0"/>
          </a:p>
          <a:p>
            <a:r>
              <a:rPr lang="en-US" dirty="0" smtClean="0"/>
              <a:t>Good luck studying!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Remember Math dept. end of semester party is today from 3:30 – 4:30 in SM 208!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for a Great Semester!</a:t>
            </a:r>
            <a:endParaRPr lang="en-US" dirty="0"/>
          </a:p>
        </p:txBody>
      </p:sp>
      <p:pic>
        <p:nvPicPr>
          <p:cNvPr id="2050" name="Picture 2" descr="C:\Documents and Settings\awagaman\Local Settings\Temporary Internet Files\Content.IE5\Y1N5XOFA\MC9002655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6787026" cy="220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able to access the evaluations online from the course website.</a:t>
            </a:r>
          </a:p>
          <a:p>
            <a:r>
              <a:rPr lang="en-US" dirty="0" smtClean="0"/>
              <a:t>I cannot see what you enter there, and will only see it after grades are entered and with names removed.</a:t>
            </a:r>
          </a:p>
          <a:p>
            <a:endParaRPr lang="en-US" dirty="0" smtClean="0"/>
          </a:p>
          <a:p>
            <a:r>
              <a:rPr lang="en-US" dirty="0" smtClean="0"/>
              <a:t>DO NOT HIT ENTER as you type through it as that submits the form. You must use TAB or the mouse to move between fields. (I didn’t set this up.)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 might be appropriate for modeling height of giraffes in zoos?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(Height is a common example where this distribution occurs in practice).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that Continuous Distribution (400)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only continuous distribution with the </a:t>
            </a:r>
            <a:r>
              <a:rPr lang="en-US" dirty="0" err="1" smtClean="0"/>
              <a:t>memoryless</a:t>
            </a:r>
            <a:r>
              <a:rPr lang="en-US" dirty="0" smtClean="0"/>
              <a:t> property and it also can help model waiting time between Poisson events.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that Continuous Distribution (500)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independent of Y, </a:t>
            </a:r>
            <a:r>
              <a:rPr lang="en-US" dirty="0" err="1" smtClean="0"/>
              <a:t>Var</a:t>
            </a:r>
            <a:r>
              <a:rPr lang="en-US" dirty="0" smtClean="0"/>
              <a:t>(X)=2, and </a:t>
            </a:r>
            <a:r>
              <a:rPr lang="en-US" dirty="0" err="1" smtClean="0"/>
              <a:t>Var</a:t>
            </a:r>
            <a:r>
              <a:rPr lang="en-US" dirty="0" smtClean="0"/>
              <a:t>(Y)=8, what is </a:t>
            </a:r>
            <a:r>
              <a:rPr lang="en-US" dirty="0" err="1" smtClean="0"/>
              <a:t>Var</a:t>
            </a:r>
            <a:r>
              <a:rPr lang="en-US" dirty="0" smtClean="0"/>
              <a:t>(6X+2Y)?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Expectations (100)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 has E(Y)=4 and SD(Y)=3, and X=4Y+9, what are E(X) and SD(X)?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Expectations (200)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1783</Words>
  <Application>Microsoft Office PowerPoint</Application>
  <PresentationFormat>On-screen Show (4:3)</PresentationFormat>
  <Paragraphs>199</Paragraphs>
  <Slides>58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Concourse</vt:lpstr>
      <vt:lpstr>Equation</vt:lpstr>
      <vt:lpstr>Probability Jeopardy Review</vt:lpstr>
      <vt:lpstr>Categories</vt:lpstr>
      <vt:lpstr>Name that Continuous Distribution (100)</vt:lpstr>
      <vt:lpstr>Name that Continuous Distribution (200)</vt:lpstr>
      <vt:lpstr>Name that Continuous Distribution (300)</vt:lpstr>
      <vt:lpstr>Name that Continuous Distribution (400)</vt:lpstr>
      <vt:lpstr>Name that Continuous Distribution (500)</vt:lpstr>
      <vt:lpstr>Rules for Expectations (100)</vt:lpstr>
      <vt:lpstr>Rules for Expectations (200)</vt:lpstr>
      <vt:lpstr>Rules for Expectations (300) *</vt:lpstr>
      <vt:lpstr>Rules for Expectations (300) D</vt:lpstr>
      <vt:lpstr>Rules for Expectations (400)</vt:lpstr>
      <vt:lpstr>Rules for Expectations (500)</vt:lpstr>
      <vt:lpstr>Convergence Related (100)</vt:lpstr>
      <vt:lpstr>Convergence Related (200)</vt:lpstr>
      <vt:lpstr>Convergence Related (300)</vt:lpstr>
      <vt:lpstr>Convergence Related (400)</vt:lpstr>
      <vt:lpstr>Convergence Related (500)</vt:lpstr>
      <vt:lpstr>Name that Discrete Distribution (100)</vt:lpstr>
      <vt:lpstr>Name that Discrete Distribution (200)</vt:lpstr>
      <vt:lpstr>Name that Discrete Distribution (300)</vt:lpstr>
      <vt:lpstr>Name that Discrete Distribution (400)</vt:lpstr>
      <vt:lpstr>Name that Discrete Distribution (500)</vt:lpstr>
      <vt:lpstr>Xforms of All Types (100)</vt:lpstr>
      <vt:lpstr>Xforms of All Types (200)</vt:lpstr>
      <vt:lpstr>Xforms of All Types (300)</vt:lpstr>
      <vt:lpstr>Xforms of All Types (400)</vt:lpstr>
      <vt:lpstr>Xforms of All Types (500)</vt:lpstr>
      <vt:lpstr>Double Categories</vt:lpstr>
      <vt:lpstr>Standardization Fun (200)</vt:lpstr>
      <vt:lpstr>Standardization Fun (400)</vt:lpstr>
      <vt:lpstr>Standardization Fun (600)</vt:lpstr>
      <vt:lpstr>Standardization Fun (200)</vt:lpstr>
      <vt:lpstr>Standardization Fun (1000)</vt:lpstr>
      <vt:lpstr>Pesky Integrals (Setup)</vt:lpstr>
      <vt:lpstr>Pesky Integrals (200)</vt:lpstr>
      <vt:lpstr>Pesky Integrals (400)</vt:lpstr>
      <vt:lpstr>Pesky Integrals (600)</vt:lpstr>
      <vt:lpstr>Pesky Integrals (800)</vt:lpstr>
      <vt:lpstr>Pesky Integrals (1000)</vt:lpstr>
      <vt:lpstr>Probability Basics (200)</vt:lpstr>
      <vt:lpstr>Probability Basics (400)</vt:lpstr>
      <vt:lpstr>Probability Basics (600)</vt:lpstr>
      <vt:lpstr>Probability Basics (800)</vt:lpstr>
      <vt:lpstr>Probability Basics (1000)</vt:lpstr>
      <vt:lpstr>Anything Conditional (200)</vt:lpstr>
      <vt:lpstr>Anything Conditional (400)</vt:lpstr>
      <vt:lpstr>Anything Conditional (600)</vt:lpstr>
      <vt:lpstr>Anything Conditional (800)</vt:lpstr>
      <vt:lpstr>Anything Conditional (1000)</vt:lpstr>
      <vt:lpstr>Random (200)</vt:lpstr>
      <vt:lpstr>Random (400)</vt:lpstr>
      <vt:lpstr>Random (600)</vt:lpstr>
      <vt:lpstr>Random (800)</vt:lpstr>
      <vt:lpstr>Random (1000)</vt:lpstr>
      <vt:lpstr>Reminder:</vt:lpstr>
      <vt:lpstr>Thanks for a Great Semester!</vt:lpstr>
      <vt:lpstr>Evaluations</vt:lpstr>
    </vt:vector>
  </TitlesOfParts>
  <Company>Amherst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Jeopardy Review</dc:title>
  <dc:creator>awagaman</dc:creator>
  <cp:lastModifiedBy>awagaman</cp:lastModifiedBy>
  <cp:revision>133</cp:revision>
  <dcterms:created xsi:type="dcterms:W3CDTF">2008-12-09T18:30:06Z</dcterms:created>
  <dcterms:modified xsi:type="dcterms:W3CDTF">2010-12-14T01:03:36Z</dcterms:modified>
</cp:coreProperties>
</file>