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60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59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61" r:id="rId34"/>
    <p:sldId id="291" r:id="rId35"/>
    <p:sldId id="292" r:id="rId36"/>
    <p:sldId id="293" r:id="rId37"/>
    <p:sldId id="294" r:id="rId38"/>
    <p:sldId id="295" r:id="rId39"/>
    <p:sldId id="297" r:id="rId40"/>
    <p:sldId id="296" r:id="rId41"/>
    <p:sldId id="298" r:id="rId42"/>
    <p:sldId id="299" r:id="rId43"/>
    <p:sldId id="309" r:id="rId44"/>
    <p:sldId id="262" r:id="rId45"/>
    <p:sldId id="300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263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8AB0F3F-3FC5-4A60-8347-B95B1E60D892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F02B0A-0B96-42D4-B93D-2DCB46AC8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0F3F-3FC5-4A60-8347-B95B1E60D892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2B0A-0B96-42D4-B93D-2DCB46AC8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0F3F-3FC5-4A60-8347-B95B1E60D892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2B0A-0B96-42D4-B93D-2DCB46AC8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AB0F3F-3FC5-4A60-8347-B95B1E60D892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F02B0A-0B96-42D4-B93D-2DCB46AC8A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8AB0F3F-3FC5-4A60-8347-B95B1E60D892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F02B0A-0B96-42D4-B93D-2DCB46AC8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0F3F-3FC5-4A60-8347-B95B1E60D892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2B0A-0B96-42D4-B93D-2DCB46AC8A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0F3F-3FC5-4A60-8347-B95B1E60D892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2B0A-0B96-42D4-B93D-2DCB46AC8A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AB0F3F-3FC5-4A60-8347-B95B1E60D892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F02B0A-0B96-42D4-B93D-2DCB46AC8A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B0F3F-3FC5-4A60-8347-B95B1E60D892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2B0A-0B96-42D4-B93D-2DCB46AC8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AB0F3F-3FC5-4A60-8347-B95B1E60D892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F02B0A-0B96-42D4-B93D-2DCB46AC8A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AB0F3F-3FC5-4A60-8347-B95B1E60D892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F02B0A-0B96-42D4-B93D-2DCB46AC8A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AB0F3F-3FC5-4A60-8347-B95B1E60D892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F02B0A-0B96-42D4-B93D-2DCB46AC8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Stat Trivial Pursuit</a:t>
            </a:r>
            <a:br>
              <a:rPr lang="en-US" dirty="0" smtClean="0"/>
            </a:br>
            <a:r>
              <a:rPr lang="en-US" dirty="0" smtClean="0"/>
              <a:t> (Sort of)	For Review (math 30)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is a t distribution formed?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is an F distribution formed?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you form a small-sample confidence interval for a population mean?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relative efficiency is computed between two estimators, it means that both estimators were _______________, and if the numerical value </a:t>
            </a:r>
            <a:r>
              <a:rPr lang="en-US" dirty="0" smtClean="0"/>
              <a:t>of the relative efficiency is 2, then it means that the _____________ (first or second) estimator is better.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Pink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definition of consistency for an estimator?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Bonus: What concept of convergence is this equivalent to?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Pink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an unbiased estimator, what is the “fast” way of showing consistency?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Bonus: Do you remember what convergence result this was derived from?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Pink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have a RS of n observations from a distribution with unknown parameter theta, and T is sufficient for theta, what does that mean?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Pink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result you can use to show sufficiency without resorting to computing conditional </a:t>
            </a:r>
            <a:r>
              <a:rPr lang="en-US" dirty="0" err="1" smtClean="0"/>
              <a:t>pdfs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Pink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does the </a:t>
            </a:r>
            <a:r>
              <a:rPr lang="en-US" dirty="0" err="1" smtClean="0"/>
              <a:t>Rao</a:t>
            </a:r>
            <a:r>
              <a:rPr lang="en-US" dirty="0" smtClean="0"/>
              <a:t>-Blackwell Theorem say?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Bonus: What’s the fast way of finding the quantity RB refers to in the end?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Pink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 how the method of moments works.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US" dirty="0" smtClean="0"/>
              <a:t>Colors and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Blue – Basics of Estimation</a:t>
            </a:r>
          </a:p>
          <a:p>
            <a:r>
              <a:rPr lang="en-US" dirty="0" smtClean="0"/>
              <a:t>Pink – Properties of Estimators and Methods for Estimation</a:t>
            </a:r>
          </a:p>
          <a:p>
            <a:r>
              <a:rPr lang="en-US" dirty="0" smtClean="0"/>
              <a:t>Yellow – Hypothesis Testing</a:t>
            </a:r>
          </a:p>
          <a:p>
            <a:r>
              <a:rPr lang="en-US" dirty="0" smtClean="0"/>
              <a:t>Brown – Bayesian Methods</a:t>
            </a:r>
          </a:p>
          <a:p>
            <a:r>
              <a:rPr lang="en-US" dirty="0" smtClean="0"/>
              <a:t>Green – Regression</a:t>
            </a:r>
          </a:p>
          <a:p>
            <a:r>
              <a:rPr lang="en-US" dirty="0" smtClean="0"/>
              <a:t>Orange – Nonparametric Procedures and Categorical Data Analysis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Pink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 how the method of ML estimation works.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Pink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main </a:t>
            </a:r>
            <a:r>
              <a:rPr lang="en-US" b="1" i="1" dirty="0" smtClean="0"/>
              <a:t>property</a:t>
            </a:r>
            <a:r>
              <a:rPr lang="en-US" dirty="0" smtClean="0"/>
              <a:t> of MLEs is that they are _____________, which means that ….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Pink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an estimator is NOT admissible (i.e. inadmissible), what does that mean?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Give an example of an inadmissible estimator.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difference between simple and composite hypotheses?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 the relationships between the two types of error in a hypothesis test, as well as their connection to power.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have a test statistic, you can use either a rejection region approach or a p-value approach to determine if the null hypothesis should be rejected. </a:t>
            </a:r>
            <a:r>
              <a:rPr lang="en-US" dirty="0" smtClean="0"/>
              <a:t>What is the difference in the 2 approaches? (Describe).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the common large sample asymptotically normal z-tests, what is the rejection region for a 2-tailed test?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Bonus: If the significance level is .05 for this test, what is the range of test statistics where you would NOT reject the null hypothesis (numerical values).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are hypothesis tests and confidence intervals related?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difference between the pooled and </a:t>
            </a:r>
            <a:r>
              <a:rPr lang="en-US" dirty="0" err="1" smtClean="0"/>
              <a:t>unpooled</a:t>
            </a:r>
            <a:r>
              <a:rPr lang="en-US" dirty="0" smtClean="0"/>
              <a:t> t-tests for 2 independent samples when considering tests for means?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order to determine which 2-sample t-test for small sample sizes is appropriate, you might have to run a test to check for equality of _______________, and in order to control your overal</a:t>
            </a:r>
            <a:r>
              <a:rPr lang="en-US" dirty="0" smtClean="0"/>
              <a:t>l significance level, you might have to use a ____________    _____________.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you have an estimator theta-hat, and you want to know its bias. How is bias computed?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does the </a:t>
            </a:r>
            <a:r>
              <a:rPr lang="en-US" dirty="0" err="1" smtClean="0"/>
              <a:t>Neyman</a:t>
            </a:r>
            <a:r>
              <a:rPr lang="en-US" dirty="0" smtClean="0"/>
              <a:t>-Pearson Lemma say?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(Get the gist of it, what does it let you find, and how?)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you determine if a most powerful test is UMP?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you construct a likelihood ratio test?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asymptotic distribution related to LRTs?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major difference between </a:t>
            </a:r>
            <a:r>
              <a:rPr lang="en-US" dirty="0" err="1" smtClean="0"/>
              <a:t>Frequentist</a:t>
            </a:r>
            <a:r>
              <a:rPr lang="en-US" dirty="0" smtClean="0"/>
              <a:t> and Bayesian approaches to statistics in terms of how the parameter theta is treated?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difference between a proper and improper prior?</a:t>
            </a:r>
          </a:p>
          <a:p>
            <a:endParaRPr lang="en-US" dirty="0" smtClean="0"/>
          </a:p>
          <a:p>
            <a:r>
              <a:rPr lang="en-US" dirty="0" smtClean="0"/>
              <a:t>What is the difference between an informative and uninformative prior?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you find the posterior density of theta?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conjugate priors? </a:t>
            </a:r>
          </a:p>
          <a:p>
            <a:endParaRPr lang="en-US" dirty="0" smtClean="0"/>
          </a:p>
          <a:p>
            <a:r>
              <a:rPr lang="en-US" dirty="0" smtClean="0"/>
              <a:t>Give an example of a conjugate prior.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would you find the </a:t>
            </a:r>
            <a:r>
              <a:rPr lang="en-US" dirty="0" err="1" smtClean="0"/>
              <a:t>Bayes</a:t>
            </a:r>
            <a:r>
              <a:rPr lang="en-US" dirty="0" smtClean="0"/>
              <a:t> estimate of:</a:t>
            </a:r>
          </a:p>
          <a:p>
            <a:pPr lvl="1"/>
            <a:r>
              <a:rPr lang="en-US" dirty="0" smtClean="0"/>
              <a:t>theta</a:t>
            </a:r>
            <a:endParaRPr lang="en-US" dirty="0" smtClean="0"/>
          </a:p>
          <a:p>
            <a:pPr lvl="1"/>
            <a:r>
              <a:rPr lang="en-US" dirty="0" smtClean="0"/>
              <a:t>theta(1-theta)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i</a:t>
            </a:r>
            <a:r>
              <a:rPr lang="en-US" dirty="0" smtClean="0"/>
              <a:t>f you had the posterior density of theta?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Bayes</a:t>
            </a:r>
            <a:r>
              <a:rPr lang="en-US" dirty="0" smtClean="0"/>
              <a:t> estimator is ALWAYS a function of a _______________ statistic because of the _______________    ________________.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is a Bayesian credible interval different from a </a:t>
            </a:r>
            <a:r>
              <a:rPr lang="en-US" dirty="0" err="1" smtClean="0"/>
              <a:t>Frequentist</a:t>
            </a:r>
            <a:r>
              <a:rPr lang="en-US" dirty="0" smtClean="0"/>
              <a:t> confidence interval?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914400"/>
          </a:xfrm>
        </p:spPr>
        <p:txBody>
          <a:bodyPr/>
          <a:lstStyle/>
          <a:p>
            <a:r>
              <a:rPr lang="en-US" dirty="0" smtClean="0"/>
              <a:t>How is MSE of an estimator computed?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it possible for Bayesian and </a:t>
            </a:r>
            <a:r>
              <a:rPr lang="en-US" dirty="0" err="1" smtClean="0"/>
              <a:t>Frequentists</a:t>
            </a:r>
            <a:r>
              <a:rPr lang="en-US" dirty="0" smtClean="0"/>
              <a:t> intervals to agree? If yes, how might this happen?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382000" cy="4873752"/>
          </a:xfrm>
        </p:spPr>
        <p:txBody>
          <a:bodyPr/>
          <a:lstStyle/>
          <a:p>
            <a:r>
              <a:rPr lang="en-US" dirty="0" smtClean="0"/>
              <a:t>Bayesian hypothesis testing is performed using ______   ________, which are Bayesian analogues of ________ test procedures, and which can allow you to </a:t>
            </a:r>
            <a:r>
              <a:rPr lang="en-US" dirty="0" smtClean="0"/>
              <a:t>find evidence in favor of your ___________ hypothesis.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some of the issues related to working with </a:t>
            </a:r>
            <a:r>
              <a:rPr lang="en-US" dirty="0" err="1" smtClean="0"/>
              <a:t>Bayes</a:t>
            </a:r>
            <a:r>
              <a:rPr lang="en-US" dirty="0" smtClean="0"/>
              <a:t>’ factors?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7467600" cy="685800"/>
          </a:xfrm>
        </p:spPr>
        <p:txBody>
          <a:bodyPr/>
          <a:lstStyle/>
          <a:p>
            <a:r>
              <a:rPr lang="en-US" dirty="0" smtClean="0"/>
              <a:t>Green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77724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Relationships between two variables, X and Y can be deterministic or ________________. Regression is used when the relationship is _______________. This means that ….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first developing regression models, this is the only constraint on the error terms.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your regression model was: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Then how many parameters do you need to estimate?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2438400"/>
          <a:ext cx="6223000" cy="762000"/>
        </p:xfrm>
        <a:graphic>
          <a:graphicData uri="http://schemas.openxmlformats.org/presentationml/2006/ole">
            <p:oleObj spid="_x0000_s1026" name="Equation" r:id="rId3" imgW="18666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least squares solutions for regression, what quantity is minimized to find the solution?</a:t>
            </a:r>
          </a:p>
          <a:p>
            <a:endParaRPr lang="en-US" dirty="0" smtClean="0"/>
          </a:p>
          <a:p>
            <a:r>
              <a:rPr lang="en-US" dirty="0" smtClean="0"/>
              <a:t>(You can just give the simple LR quantity).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least squares estimates are all ____________, and their variances are functions of _____________, which in turn can be estimated by _______, which is equal to (1/(n-2))SSE.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full set of conditions on the error terms in order to get normal sampling distributions for the parameter estimates if sigma is known?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do we end up using a t distribution for inference about slope parameters in regression instead of a normal distribution?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What is a common unbiased poin</a:t>
            </a:r>
            <a:r>
              <a:rPr lang="en-US" dirty="0" smtClean="0"/>
              <a:t>t estimator for a population mean and what is its standard error?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main difference between a confidence interval for a mean response and a prediction interval for an individual response in regression?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are CIs for mean responses and prediction intervals for individual responses affected as the chosen x moves further from the mean of the </a:t>
            </a:r>
            <a:r>
              <a:rPr lang="en-US" dirty="0" err="1" smtClean="0"/>
              <a:t>x’s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73752"/>
          </a:xfrm>
        </p:spPr>
        <p:txBody>
          <a:bodyPr/>
          <a:lstStyle/>
          <a:p>
            <a:r>
              <a:rPr lang="en-US" dirty="0" smtClean="0"/>
              <a:t>What is correlation and how do we test about it?</a:t>
            </a:r>
            <a:endParaRPr lang="en-US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 the two-sample shift model.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 how the sign test works.</a:t>
            </a: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 how the signed rank test works.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 how the </a:t>
            </a:r>
            <a:r>
              <a:rPr lang="en-US" dirty="0" err="1" smtClean="0"/>
              <a:t>Wilcoxon</a:t>
            </a:r>
            <a:r>
              <a:rPr lang="en-US" dirty="0" smtClean="0"/>
              <a:t> Rank Sum/Mann-Whitney U test works.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does a </a:t>
            </a:r>
            <a:r>
              <a:rPr lang="en-US" dirty="0" err="1" smtClean="0"/>
              <a:t>Kolmogorov</a:t>
            </a:r>
            <a:r>
              <a:rPr lang="en-US" dirty="0" smtClean="0"/>
              <a:t>-Smirnov one-sample test work? Is the null hypothesis in the procedure simple or composite?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does the 2-sample </a:t>
            </a:r>
            <a:r>
              <a:rPr lang="en-US" dirty="0" err="1" smtClean="0"/>
              <a:t>Kolmogorov</a:t>
            </a:r>
            <a:r>
              <a:rPr lang="en-US" dirty="0" smtClean="0"/>
              <a:t>-Smirnov test work?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performing categorical data analysis, the main distribution you need to understand for the theoretical setup of problems is the ______________ distribution, but the test statistics turn out to have a different distribution, which is the ________________ distribution.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a common unbiased point estimate of a difference in two population proportions, and what is its standard error?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is a chi-square goodness of fit test performed? When should you perform one?</a:t>
            </a: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(and when) does a chi-square test of independence work?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Orange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2x2 tables, inference is also possible with:</a:t>
            </a:r>
          </a:p>
          <a:p>
            <a:pPr lvl="1"/>
            <a:r>
              <a:rPr lang="en-US" dirty="0" smtClean="0"/>
              <a:t>_________ exact test for small sample sizes</a:t>
            </a:r>
          </a:p>
          <a:p>
            <a:pPr lvl="1"/>
            <a:r>
              <a:rPr lang="en-US" dirty="0" smtClean="0"/>
              <a:t>_________ ratios, which relies on an asymptotic ______ distribution for it’s natural log.</a:t>
            </a: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321491"/>
          </a:xfrm>
        </p:spPr>
        <p:txBody>
          <a:bodyPr>
            <a:normAutofit/>
          </a:bodyPr>
          <a:lstStyle/>
          <a:p>
            <a:r>
              <a:rPr lang="en-US" dirty="0" err="1" smtClean="0"/>
              <a:t>Takehome</a:t>
            </a:r>
            <a:r>
              <a:rPr lang="en-US" dirty="0" smtClean="0"/>
              <a:t> Final </a:t>
            </a:r>
            <a:r>
              <a:rPr lang="en-US" dirty="0" smtClean="0"/>
              <a:t>Exam is </a:t>
            </a:r>
            <a:r>
              <a:rPr lang="en-US" dirty="0" smtClean="0"/>
              <a:t>due Friday, </a:t>
            </a:r>
            <a:r>
              <a:rPr lang="en-US" dirty="0" smtClean="0"/>
              <a:t>May </a:t>
            </a: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at 5 p.m. SHARP.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Office </a:t>
            </a:r>
            <a:r>
              <a:rPr lang="en-US" dirty="0" smtClean="0"/>
              <a:t>Hours (see front cover of exam):</a:t>
            </a:r>
          </a:p>
          <a:p>
            <a:pPr lvl="1"/>
            <a:r>
              <a:rPr lang="en-US" dirty="0" smtClean="0"/>
              <a:t>Monday 9-12 during my other course’s exam</a:t>
            </a:r>
          </a:p>
          <a:p>
            <a:pPr lvl="1"/>
            <a:r>
              <a:rPr lang="en-US" dirty="0" smtClean="0"/>
              <a:t>Tuesday 10-12</a:t>
            </a:r>
          </a:p>
          <a:p>
            <a:pPr lvl="1"/>
            <a:r>
              <a:rPr lang="en-US" dirty="0" smtClean="0"/>
              <a:t>Wednesday 1-3</a:t>
            </a:r>
          </a:p>
          <a:p>
            <a:pPr lvl="1"/>
            <a:r>
              <a:rPr lang="en-US" dirty="0" smtClean="0"/>
              <a:t>Thursday 1-3</a:t>
            </a:r>
          </a:p>
          <a:p>
            <a:pPr lvl="1"/>
            <a:r>
              <a:rPr lang="en-US" dirty="0" smtClean="0"/>
              <a:t>Any other time by appt. – just send me </a:t>
            </a:r>
            <a:r>
              <a:rPr lang="en-US" smtClean="0"/>
              <a:t>an email!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Reminder: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Math dept. end of semester picnic is Saturday from 12-2 at the Alumni House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Thanks for a Great Semester!</a:t>
            </a:r>
            <a:endParaRPr lang="en-US" dirty="0"/>
          </a:p>
        </p:txBody>
      </p:sp>
      <p:pic>
        <p:nvPicPr>
          <p:cNvPr id="36866" name="Picture 2" descr="C:\Documents and Settings\awagaman\Local Settings\Temporary Internet Files\Content.IE5\J1E13R4N\MC9002288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976040"/>
            <a:ext cx="4038600" cy="3493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very important result related to samples from a normal distribution is that:</a:t>
            </a:r>
          </a:p>
          <a:p>
            <a:pPr lvl="1"/>
            <a:r>
              <a:rPr lang="en-US" dirty="0" smtClean="0"/>
              <a:t>The sample mean is ____________ distributed.</a:t>
            </a:r>
          </a:p>
          <a:p>
            <a:pPr lvl="1"/>
            <a:r>
              <a:rPr lang="en-US" dirty="0" smtClean="0"/>
              <a:t>The sample variance, appropriately scaled, is ____________ distributed.</a:t>
            </a:r>
          </a:p>
          <a:p>
            <a:pPr lvl="1"/>
            <a:r>
              <a:rPr lang="en-US" dirty="0" smtClean="0"/>
              <a:t>The sample mean and sample variance are ____________________.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(Fill-in all three blanks for credit).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the 2 properties of pivot quantities and what are pivots used for?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How would you use the asymptotic normal distribution of many unbiased point estimators to create a confidence interval for their respective parameters?</a:t>
            </a:r>
          </a:p>
          <a:p>
            <a:endParaRPr lang="en-US" dirty="0" smtClean="0"/>
          </a:p>
          <a:p>
            <a:r>
              <a:rPr lang="en-US" dirty="0" smtClean="0"/>
              <a:t>(You can just give the formula).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Hint: Think of a specific case and generalize.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265</TotalTime>
  <Words>1470</Words>
  <Application>Microsoft Office PowerPoint</Application>
  <PresentationFormat>On-screen Show (4:3)</PresentationFormat>
  <Paragraphs>201</Paragraphs>
  <Slides>64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6" baseType="lpstr">
      <vt:lpstr>Oriel</vt:lpstr>
      <vt:lpstr>Microsoft Equation 3.0</vt:lpstr>
      <vt:lpstr>Math Stat Trivial Pursuit  (Sort of) For Review (math 30)</vt:lpstr>
      <vt:lpstr>Colors and Categories</vt:lpstr>
      <vt:lpstr>Blue 1</vt:lpstr>
      <vt:lpstr>Blue 2</vt:lpstr>
      <vt:lpstr>Blue 3</vt:lpstr>
      <vt:lpstr>Blue 4</vt:lpstr>
      <vt:lpstr>Blue 5</vt:lpstr>
      <vt:lpstr>Blue 6</vt:lpstr>
      <vt:lpstr>Blue 7</vt:lpstr>
      <vt:lpstr>Blue 8</vt:lpstr>
      <vt:lpstr>Blue 9</vt:lpstr>
      <vt:lpstr>Blue 10</vt:lpstr>
      <vt:lpstr>Pink 1</vt:lpstr>
      <vt:lpstr>Pink 2</vt:lpstr>
      <vt:lpstr>Pink 3</vt:lpstr>
      <vt:lpstr>Pink 4</vt:lpstr>
      <vt:lpstr>Pink 5</vt:lpstr>
      <vt:lpstr>Pink 6</vt:lpstr>
      <vt:lpstr>Pink 7</vt:lpstr>
      <vt:lpstr>Pink 8</vt:lpstr>
      <vt:lpstr>Pink 9</vt:lpstr>
      <vt:lpstr>Pink 10</vt:lpstr>
      <vt:lpstr>Yellow 1</vt:lpstr>
      <vt:lpstr>Yellow 2</vt:lpstr>
      <vt:lpstr>Yellow 3</vt:lpstr>
      <vt:lpstr>Yellow 4</vt:lpstr>
      <vt:lpstr>Yellow 5</vt:lpstr>
      <vt:lpstr>Yellow 6</vt:lpstr>
      <vt:lpstr>Yellow 7</vt:lpstr>
      <vt:lpstr>Yellow 8</vt:lpstr>
      <vt:lpstr>Yellow 9</vt:lpstr>
      <vt:lpstr>Yellow 10</vt:lpstr>
      <vt:lpstr>Brown 1</vt:lpstr>
      <vt:lpstr>Brown 2</vt:lpstr>
      <vt:lpstr>Brown 3</vt:lpstr>
      <vt:lpstr>Brown 4</vt:lpstr>
      <vt:lpstr>Brown 5</vt:lpstr>
      <vt:lpstr>Brown 6</vt:lpstr>
      <vt:lpstr>Brown 7</vt:lpstr>
      <vt:lpstr>Brown 8</vt:lpstr>
      <vt:lpstr>Brown 9</vt:lpstr>
      <vt:lpstr>Brown 10</vt:lpstr>
      <vt:lpstr>Green 1</vt:lpstr>
      <vt:lpstr>Green 2</vt:lpstr>
      <vt:lpstr>Green 3</vt:lpstr>
      <vt:lpstr>Green 4</vt:lpstr>
      <vt:lpstr>Green 5</vt:lpstr>
      <vt:lpstr>Green 6</vt:lpstr>
      <vt:lpstr>Green 7</vt:lpstr>
      <vt:lpstr>Green 8</vt:lpstr>
      <vt:lpstr>Green 9</vt:lpstr>
      <vt:lpstr>Green 10</vt:lpstr>
      <vt:lpstr>Orange 1</vt:lpstr>
      <vt:lpstr>Orange 2</vt:lpstr>
      <vt:lpstr>Orange 3</vt:lpstr>
      <vt:lpstr>Orange 4</vt:lpstr>
      <vt:lpstr>Orange 5</vt:lpstr>
      <vt:lpstr>Orange 6</vt:lpstr>
      <vt:lpstr>Orange 7</vt:lpstr>
      <vt:lpstr>Orange 8</vt:lpstr>
      <vt:lpstr>Orange 9</vt:lpstr>
      <vt:lpstr>Orange 10</vt:lpstr>
      <vt:lpstr>Reminder:</vt:lpstr>
      <vt:lpstr>Thanks for a Great Semester!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Trivial Pursuit  (Sort of) For Review (math 17)</dc:title>
  <dc:creator>Amy</dc:creator>
  <cp:lastModifiedBy>Amy</cp:lastModifiedBy>
  <cp:revision>88</cp:revision>
  <dcterms:created xsi:type="dcterms:W3CDTF">2011-05-05T03:13:36Z</dcterms:created>
  <dcterms:modified xsi:type="dcterms:W3CDTF">2011-05-05T19:43:18Z</dcterms:modified>
</cp:coreProperties>
</file>